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  <p:sldMasterId id="2147483706" r:id="rId2"/>
    <p:sldMasterId id="2147483718" r:id="rId3"/>
  </p:sldMasterIdLst>
  <p:notesMasterIdLst>
    <p:notesMasterId r:id="rId22"/>
  </p:notesMasterIdLst>
  <p:sldIdLst>
    <p:sldId id="307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6" r:id="rId21"/>
  </p:sldIdLst>
  <p:sldSz cx="9144000" cy="6858000" type="screen4x3"/>
  <p:notesSz cx="6858000" cy="91440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2110"/>
    <a:srgbClr val="4F81BD"/>
    <a:srgbClr val="107C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1326" y="54"/>
      </p:cViewPr>
      <p:guideLst>
        <p:guide orient="horz" pos="2137"/>
        <p:guide pos="290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4" Type="http://schemas.openxmlformats.org/officeDocument/2006/relationships/image" Target="../media/image28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image" Target="../media/image32.wmf"/><Relationship Id="rId7" Type="http://schemas.openxmlformats.org/officeDocument/2006/relationships/image" Target="../media/image36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10" Type="http://schemas.openxmlformats.org/officeDocument/2006/relationships/image" Target="../media/image39.wmf"/><Relationship Id="rId4" Type="http://schemas.openxmlformats.org/officeDocument/2006/relationships/image" Target="../media/image33.wmf"/><Relationship Id="rId9" Type="http://schemas.openxmlformats.org/officeDocument/2006/relationships/image" Target="../media/image3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85FD39-9E76-4825-AB96-3F4C349A4699}" type="datetimeFigureOut">
              <a:rPr lang="hr-HR" smtClean="0"/>
              <a:pPr/>
              <a:t>10.01.2021.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6D261-30A9-420C-AEFD-2F56BF8B0E0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59385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5AF08-4A45-40D1-A264-1D96705583F0}" type="slidenum">
              <a:rPr lang="hr-HR" smtClean="0"/>
              <a:pPr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56669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5AF08-4A45-40D1-A264-1D96705583F0}" type="slidenum">
              <a:rPr lang="hr-HR" smtClean="0"/>
              <a:pPr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36278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 hasCustomPrompt="1"/>
          </p:nvPr>
        </p:nvSpPr>
        <p:spPr>
          <a:xfrm>
            <a:off x="524540" y="730102"/>
            <a:ext cx="7772400" cy="783011"/>
          </a:xfrm>
        </p:spPr>
        <p:txBody>
          <a:bodyPr/>
          <a:lstStyle>
            <a:lvl1pPr marL="540000" algn="ctr">
              <a:defRPr sz="2000" b="1" baseline="0">
                <a:solidFill>
                  <a:schemeClr val="tx1"/>
                </a:solidFill>
                <a:latin typeface="Myriad Pro" pitchFamily="34" charset="0"/>
              </a:defRPr>
            </a:lvl1pPr>
          </a:lstStyle>
          <a:p>
            <a:r>
              <a:rPr lang="hr-HR" dirty="0" smtClean="0"/>
              <a:t>UREDITE STIL NASLOVA MATRICE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2552700"/>
            <a:ext cx="6400800" cy="1752600"/>
          </a:xfrm>
        </p:spPr>
        <p:txBody>
          <a:bodyPr anchor="ctr"/>
          <a:lstStyle>
            <a:lvl1pPr marL="0" indent="0" algn="ctr">
              <a:buNone/>
              <a:defRPr sz="6000" b="1">
                <a:solidFill>
                  <a:srgbClr val="71B5E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 dirty="0"/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F5921-3BB1-4858-B0C3-F08C38DC7F40}" type="datetimeFigureOut">
              <a:rPr lang="sr-Latn-CS" smtClean="0"/>
              <a:pPr>
                <a:defRPr/>
              </a:pPr>
              <a:t>10.1.2021.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9004C2F-0348-44B7-8CD7-22A5D7CA6258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9746" y="6251945"/>
            <a:ext cx="2888281" cy="606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Slika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550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9FD5B-11B6-40D2-ADCC-79551931D72C}" type="datetimeFigureOut">
              <a:rPr lang="sr-Latn-CS" smtClean="0"/>
              <a:pPr>
                <a:defRPr/>
              </a:pPr>
              <a:t>10.1.2021.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D62AF9-AA3A-400D-85F5-A2F66C7ED43F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88311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0BE9F-FFE1-47BF-AB4F-AD7E7DCD55DA}" type="datetimeFigureOut">
              <a:rPr lang="sr-Latn-CS" smtClean="0"/>
              <a:pPr>
                <a:defRPr/>
              </a:pPr>
              <a:t>10.1.2021.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936D36-C35F-4B62-9801-3FFCD638C1BE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746903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66A04-B122-4B8D-8ED6-E15888C0042C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3BD-0ADA-4266-AECB-68E653A919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66A04-B122-4B8D-8ED6-E15888C0042C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3BD-0ADA-4266-AECB-68E653A919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66A04-B122-4B8D-8ED6-E15888C0042C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3BD-0ADA-4266-AECB-68E653A919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66A04-B122-4B8D-8ED6-E15888C0042C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3BD-0ADA-4266-AECB-68E653A919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66A04-B122-4B8D-8ED6-E15888C0042C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3BD-0ADA-4266-AECB-68E653A919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66A04-B122-4B8D-8ED6-E15888C0042C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3BD-0ADA-4266-AECB-68E653A919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66A04-B122-4B8D-8ED6-E15888C0042C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3BD-0ADA-4266-AECB-68E653A919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66A04-B122-4B8D-8ED6-E15888C0042C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3BD-0ADA-4266-AECB-68E653A919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FA7B8-B2AE-4664-AC31-248030213DA9}" type="datetimeFigureOut">
              <a:rPr lang="sr-Latn-CS" smtClean="0"/>
              <a:pPr>
                <a:defRPr/>
              </a:pPr>
              <a:t>10.1.2021.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5AF3FB-7FBE-4DE9-8FBD-5EBF997F8F5D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  <p:pic>
        <p:nvPicPr>
          <p:cNvPr id="7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9746" y="6251945"/>
            <a:ext cx="2888281" cy="606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09860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66A04-B122-4B8D-8ED6-E15888C0042C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3BD-0ADA-4266-AECB-68E653A919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66A04-B122-4B8D-8ED6-E15888C0042C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3BD-0ADA-4266-AECB-68E653A919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66A04-B122-4B8D-8ED6-E15888C0042C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3BD-0ADA-4266-AECB-68E653A919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570536"/>
            <a:ext cx="7772400" cy="783011"/>
          </a:xfrm>
        </p:spPr>
        <p:txBody>
          <a:bodyPr/>
          <a:lstStyle>
            <a:lvl1pPr marL="540000" algn="ctr">
              <a:defRPr sz="2000" b="1" baseline="0">
                <a:solidFill>
                  <a:schemeClr val="tx1"/>
                </a:solidFill>
                <a:latin typeface="Myriad Pro" pitchFamily="34" charset="0"/>
              </a:defRPr>
            </a:lvl1pPr>
          </a:lstStyle>
          <a:p>
            <a:r>
              <a:rPr lang="hr-HR" dirty="0" smtClean="0"/>
              <a:t>Uredite stil naslova matrice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2552700"/>
            <a:ext cx="6400800" cy="1752600"/>
          </a:xfrm>
        </p:spPr>
        <p:txBody>
          <a:bodyPr anchor="ctr"/>
          <a:lstStyle>
            <a:lvl1pPr marL="0" indent="0" algn="ctr">
              <a:buNone/>
              <a:defRPr sz="6000" b="1">
                <a:solidFill>
                  <a:srgbClr val="71B5E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dirty="0" smtClean="0"/>
              <a:t>Kliknite da biste uredili stil podnaslova matrice</a:t>
            </a:r>
            <a:endParaRPr lang="hr-HR" dirty="0"/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F5921-3BB1-4858-B0C3-F08C38DC7F40}" type="datetimeFigureOut">
              <a:rPr lang="sr-Latn-CS" smtClean="0"/>
              <a:pPr>
                <a:defRPr/>
              </a:pPr>
              <a:t>10.1.2021.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9004C2F-0348-44B7-8CD7-22A5D7CA6258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9746" y="6251945"/>
            <a:ext cx="2888281" cy="606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Slika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9800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FA7B8-B2AE-4664-AC31-248030213DA9}" type="datetimeFigureOut">
              <a:rPr lang="sr-Latn-CS" smtClean="0"/>
              <a:pPr>
                <a:defRPr/>
              </a:pPr>
              <a:t>10.1.2021.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5AF3FB-7FBE-4DE9-8FBD-5EBF997F8F5D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  <p:pic>
        <p:nvPicPr>
          <p:cNvPr id="7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9746" y="6251945"/>
            <a:ext cx="2888281" cy="606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67277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4EE76-CCF2-4B5D-AE0B-DD60D0FEFA0F}" type="datetimeFigureOut">
              <a:rPr lang="sr-Latn-CS" smtClean="0"/>
              <a:pPr>
                <a:defRPr/>
              </a:pPr>
              <a:t>10.1.2021.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0BB892-0BDC-4A53-A93D-BAF83F715840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9580260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5E363-86EC-409C-B618-36B9CE464D00}" type="datetimeFigureOut">
              <a:rPr lang="sr-Latn-CS" smtClean="0"/>
              <a:pPr>
                <a:defRPr/>
              </a:pPr>
              <a:t>10.1.2021.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DC4C80-5C0C-4297-B093-5DEE04B9FE2B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9696769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B03F8-5E76-40E4-B83B-691A6349ECC6}" type="datetimeFigureOut">
              <a:rPr lang="sr-Latn-CS" smtClean="0"/>
              <a:pPr>
                <a:defRPr/>
              </a:pPr>
              <a:t>10.1.2021.</a:t>
            </a:fld>
            <a:endParaRPr lang="hr-HR"/>
          </a:p>
        </p:txBody>
      </p:sp>
      <p:sp>
        <p:nvSpPr>
          <p:cNvPr id="8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BCA423-12EF-490D-A034-CB9A8396956A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9080632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18BB5-4096-4648-B530-91591482C588}" type="datetimeFigureOut">
              <a:rPr lang="sr-Latn-CS" smtClean="0"/>
              <a:pPr>
                <a:defRPr/>
              </a:pPr>
              <a:t>10.1.2021.</a:t>
            </a:fld>
            <a:endParaRPr lang="hr-HR"/>
          </a:p>
        </p:txBody>
      </p:sp>
      <p:sp>
        <p:nvSpPr>
          <p:cNvPr id="4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25E373-3B02-426D-9ECE-731B5AB86BEE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8072836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5017F-D813-4EAD-AB2D-4BB2793B3548}" type="datetimeFigureOut">
              <a:rPr lang="sr-Latn-CS" smtClean="0"/>
              <a:pPr>
                <a:defRPr/>
              </a:pPr>
              <a:t>10.1.2021.</a:t>
            </a:fld>
            <a:endParaRPr lang="hr-HR"/>
          </a:p>
        </p:txBody>
      </p:sp>
      <p:sp>
        <p:nvSpPr>
          <p:cNvPr id="4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F736224-CA90-4E1E-807B-1CA77B374D56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3060" y="6252639"/>
            <a:ext cx="2884968" cy="60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37771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4EE76-CCF2-4B5D-AE0B-DD60D0FEFA0F}" type="datetimeFigureOut">
              <a:rPr lang="sr-Latn-CS" smtClean="0"/>
              <a:pPr>
                <a:defRPr/>
              </a:pPr>
              <a:t>10.1.2021.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0BB892-0BDC-4A53-A93D-BAF83F715840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4032843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D5A2F-DF80-44C1-A489-87C660904377}" type="datetimeFigureOut">
              <a:rPr lang="sr-Latn-CS" smtClean="0"/>
              <a:pPr>
                <a:defRPr/>
              </a:pPr>
              <a:t>10.1.2021.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7F564F-72C4-409A-8245-966DB5F9C8B9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21362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r-HR" noProof="0" smtClean="0"/>
              <a:t>Kliknite ikonu da biste dodali  sliku</a:t>
            </a:r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DDD24-C964-47A1-8739-F51779496BA1}" type="datetimeFigureOut">
              <a:rPr lang="sr-Latn-CS" smtClean="0"/>
              <a:pPr>
                <a:defRPr/>
              </a:pPr>
              <a:t>10.1.2021.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D084BB-7122-48AA-A3D4-2E4C29902DC0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8943832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9FD5B-11B6-40D2-ADCC-79551931D72C}" type="datetimeFigureOut">
              <a:rPr lang="sr-Latn-CS" smtClean="0"/>
              <a:pPr>
                <a:defRPr/>
              </a:pPr>
              <a:t>10.1.2021.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D62AF9-AA3A-400D-85F5-A2F66C7ED43F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9402602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0BE9F-FFE1-47BF-AB4F-AD7E7DCD55DA}" type="datetimeFigureOut">
              <a:rPr lang="sr-Latn-CS" smtClean="0"/>
              <a:pPr>
                <a:defRPr/>
              </a:pPr>
              <a:t>10.1.2021.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936D36-C35F-4B62-9801-3FFCD638C1BE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811027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5E363-86EC-409C-B618-36B9CE464D00}" type="datetimeFigureOut">
              <a:rPr lang="sr-Latn-CS" smtClean="0"/>
              <a:pPr>
                <a:defRPr/>
              </a:pPr>
              <a:t>10.1.2021.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DC4C80-5C0C-4297-B093-5DEE04B9FE2B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716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B03F8-5E76-40E4-B83B-691A6349ECC6}" type="datetimeFigureOut">
              <a:rPr lang="sr-Latn-CS" smtClean="0"/>
              <a:pPr>
                <a:defRPr/>
              </a:pPr>
              <a:t>10.1.2021.</a:t>
            </a:fld>
            <a:endParaRPr lang="hr-HR"/>
          </a:p>
        </p:txBody>
      </p:sp>
      <p:sp>
        <p:nvSpPr>
          <p:cNvPr id="8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BCA423-12EF-490D-A034-CB9A8396956A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382354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18BB5-4096-4648-B530-91591482C588}" type="datetimeFigureOut">
              <a:rPr lang="sr-Latn-CS" smtClean="0"/>
              <a:pPr>
                <a:defRPr/>
              </a:pPr>
              <a:t>10.1.2021.</a:t>
            </a:fld>
            <a:endParaRPr lang="hr-HR"/>
          </a:p>
        </p:txBody>
      </p:sp>
      <p:sp>
        <p:nvSpPr>
          <p:cNvPr id="4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25E373-3B02-426D-9ECE-731B5AB86BEE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343784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5017F-D813-4EAD-AB2D-4BB2793B3548}" type="datetimeFigureOut">
              <a:rPr lang="sr-Latn-CS" smtClean="0"/>
              <a:pPr>
                <a:defRPr/>
              </a:pPr>
              <a:t>10.1.2021.</a:t>
            </a:fld>
            <a:endParaRPr lang="hr-HR"/>
          </a:p>
        </p:txBody>
      </p:sp>
      <p:sp>
        <p:nvSpPr>
          <p:cNvPr id="4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F736224-CA90-4E1E-807B-1CA77B374D56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3060" y="6252639"/>
            <a:ext cx="2884968" cy="60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1948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D5A2F-DF80-44C1-A489-87C660904377}" type="datetimeFigureOut">
              <a:rPr lang="sr-Latn-CS" smtClean="0"/>
              <a:pPr>
                <a:defRPr/>
              </a:pPr>
              <a:t>10.1.2021.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7F564F-72C4-409A-8245-966DB5F9C8B9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65414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r-HR" noProof="0" smtClean="0"/>
              <a:t>Kliknite ikonu da biste dodali  sliku</a:t>
            </a:r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DDD24-C964-47A1-8739-F51779496BA1}" type="datetimeFigureOut">
              <a:rPr lang="sr-Latn-CS" smtClean="0"/>
              <a:pPr>
                <a:defRPr/>
              </a:pPr>
              <a:t>10.1.2021.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D084BB-7122-48AA-A3D4-2E4C29902DC0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45320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zervirano mjesto naslova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Kliknite da biste uredili stil naslova matrice</a:t>
            </a:r>
          </a:p>
        </p:txBody>
      </p:sp>
      <p:sp>
        <p:nvSpPr>
          <p:cNvPr id="1027" name="Rezervirano mjesto teksta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Kliknite da biste uredili stilove teksta matrice</a:t>
            </a:r>
          </a:p>
          <a:p>
            <a:pPr lvl="1"/>
            <a:r>
              <a:rPr lang="hr-HR" altLang="sr-Latn-RS" smtClean="0"/>
              <a:t>Druga razina</a:t>
            </a:r>
          </a:p>
          <a:p>
            <a:pPr lvl="2"/>
            <a:r>
              <a:rPr lang="hr-HR" altLang="sr-Latn-RS" smtClean="0"/>
              <a:t>Treća razina</a:t>
            </a:r>
          </a:p>
          <a:p>
            <a:pPr lvl="3"/>
            <a:r>
              <a:rPr lang="hr-HR" altLang="sr-Latn-RS" smtClean="0"/>
              <a:t>Četvrta razina</a:t>
            </a:r>
          </a:p>
          <a:p>
            <a:pPr lvl="4"/>
            <a:r>
              <a:rPr lang="hr-HR" altLang="sr-Latn-RS" smtClean="0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F8652A-47C7-4CC9-B250-F0ED239C11E0}" type="datetimeFigureOut">
              <a:rPr lang="sr-Latn-CS" smtClean="0"/>
              <a:pPr>
                <a:defRPr/>
              </a:pPr>
              <a:t>10.1.2021.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fld id="{81FE9FC5-E9EB-458A-B145-1450193F645F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66A04-B122-4B8D-8ED6-E15888C0042C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F93BD-0ADA-4266-AECB-68E653A9197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zervirano mjesto naslova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Kliknite da biste uredili stil naslova matrice</a:t>
            </a:r>
          </a:p>
        </p:txBody>
      </p:sp>
      <p:sp>
        <p:nvSpPr>
          <p:cNvPr id="1027" name="Rezervirano mjesto teksta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Kliknite da biste uredili stilove teksta matrice</a:t>
            </a:r>
          </a:p>
          <a:p>
            <a:pPr lvl="1"/>
            <a:r>
              <a:rPr lang="hr-HR" altLang="sr-Latn-RS" smtClean="0"/>
              <a:t>Druga razina</a:t>
            </a:r>
          </a:p>
          <a:p>
            <a:pPr lvl="2"/>
            <a:r>
              <a:rPr lang="hr-HR" altLang="sr-Latn-RS" smtClean="0"/>
              <a:t>Treća razina</a:t>
            </a:r>
          </a:p>
          <a:p>
            <a:pPr lvl="3"/>
            <a:r>
              <a:rPr lang="hr-HR" altLang="sr-Latn-RS" smtClean="0"/>
              <a:t>Četvrta razina</a:t>
            </a:r>
          </a:p>
          <a:p>
            <a:pPr lvl="4"/>
            <a:r>
              <a:rPr lang="hr-HR" altLang="sr-Latn-RS" smtClean="0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F8652A-47C7-4CC9-B250-F0ED239C11E0}" type="datetimeFigureOut">
              <a:rPr lang="sr-Latn-CS" smtClean="0"/>
              <a:pPr>
                <a:defRPr/>
              </a:pPr>
              <a:t>10.1.2021.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fld id="{81FE9FC5-E9EB-458A-B145-1450193F645F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707314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emf"/><Relationship Id="rId4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6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1.emf"/><Relationship Id="rId4" Type="http://schemas.openxmlformats.org/officeDocument/2006/relationships/image" Target="../media/image19.png"/><Relationship Id="rId9" Type="http://schemas.openxmlformats.org/officeDocument/2006/relationships/image" Target="../media/image18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11.emf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2.emf"/><Relationship Id="rId5" Type="http://schemas.openxmlformats.org/officeDocument/2006/relationships/image" Target="../media/image20.wmf"/><Relationship Id="rId4" Type="http://schemas.openxmlformats.org/officeDocument/2006/relationships/oleObject" Target="../embeddings/oleObject9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29.png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28.wmf"/><Relationship Id="rId5" Type="http://schemas.openxmlformats.org/officeDocument/2006/relationships/image" Target="../media/image25.w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27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oleObject" Target="../embeddings/oleObject22.bin"/><Relationship Id="rId18" Type="http://schemas.openxmlformats.org/officeDocument/2006/relationships/image" Target="../media/image37.wmf"/><Relationship Id="rId3" Type="http://schemas.openxmlformats.org/officeDocument/2006/relationships/oleObject" Target="../embeddings/oleObject17.bin"/><Relationship Id="rId21" Type="http://schemas.openxmlformats.org/officeDocument/2006/relationships/oleObject" Target="../embeddings/oleObject26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34.wmf"/><Relationship Id="rId17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6.wmf"/><Relationship Id="rId20" Type="http://schemas.openxmlformats.org/officeDocument/2006/relationships/image" Target="../media/image38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1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5" Type="http://schemas.openxmlformats.org/officeDocument/2006/relationships/oleObject" Target="../embeddings/oleObject23.bin"/><Relationship Id="rId10" Type="http://schemas.openxmlformats.org/officeDocument/2006/relationships/image" Target="../media/image33.wmf"/><Relationship Id="rId19" Type="http://schemas.openxmlformats.org/officeDocument/2006/relationships/oleObject" Target="../embeddings/oleObject25.bin"/><Relationship Id="rId4" Type="http://schemas.openxmlformats.org/officeDocument/2006/relationships/image" Target="../media/image30.wmf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35.wmf"/><Relationship Id="rId22" Type="http://schemas.openxmlformats.org/officeDocument/2006/relationships/image" Target="../media/image39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emf"/><Relationship Id="rId4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emf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685800" y="207915"/>
            <a:ext cx="7772400" cy="1470025"/>
          </a:xfrm>
        </p:spPr>
        <p:txBody>
          <a:bodyPr/>
          <a:lstStyle/>
          <a:p>
            <a:pPr marL="358775"/>
            <a:r>
              <a:rPr lang="hr-HR" altLang="sr-Latn-RS" dirty="0" smtClean="0"/>
              <a:t>1.7. RAČUNANJE S POSTOCIMA I PRIMJENA</a:t>
            </a:r>
            <a:endParaRPr lang="hr-HR" altLang="sr-Latn-RS" dirty="0" smtClean="0"/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1371600" y="1241425"/>
            <a:ext cx="6400800" cy="4375150"/>
          </a:xfrm>
        </p:spPr>
        <p:txBody>
          <a:bodyPr/>
          <a:lstStyle/>
          <a:p>
            <a:r>
              <a:rPr lang="hr-HR" dirty="0"/>
              <a:t>Pojam postotka</a:t>
            </a:r>
          </a:p>
        </p:txBody>
      </p:sp>
    </p:spTree>
    <p:extLst>
      <p:ext uri="{BB962C8B-B14F-4D97-AF65-F5344CB8AC3E}">
        <p14:creationId xmlns:p14="http://schemas.microsoft.com/office/powerpoint/2010/main" val="278693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e 2"/>
          <p:cNvSpPr/>
          <p:nvPr/>
        </p:nvSpPr>
        <p:spPr>
          <a:xfrm>
            <a:off x="2678700" y="2366263"/>
            <a:ext cx="3960000" cy="3996000"/>
          </a:xfrm>
          <a:prstGeom prst="pie">
            <a:avLst>
              <a:gd name="adj1" fmla="val 12765323"/>
              <a:gd name="adj2" fmla="val 16200000"/>
            </a:avLst>
          </a:prstGeom>
          <a:solidFill>
            <a:srgbClr val="00B05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000500" y="1049562"/>
          <a:ext cx="5715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7" name="Equation" r:id="rId3" imgW="571320" imgH="761760" progId="Equation.DSMT4">
                  <p:embed/>
                </p:oleObj>
              </mc:Choice>
              <mc:Fallback>
                <p:oleObj name="Equation" r:id="rId3" imgW="571320" imgH="76176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00500" y="1049562"/>
                        <a:ext cx="5715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0" y="1200546"/>
            <a:ext cx="2377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= 15%</a:t>
            </a:r>
            <a:endParaRPr lang="hr-HR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300" y="2258769"/>
            <a:ext cx="4222800" cy="4210989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404891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e 2"/>
          <p:cNvSpPr/>
          <p:nvPr/>
        </p:nvSpPr>
        <p:spPr>
          <a:xfrm>
            <a:off x="2664632" y="2366263"/>
            <a:ext cx="3960000" cy="3996000"/>
          </a:xfrm>
          <a:prstGeom prst="pie">
            <a:avLst>
              <a:gd name="adj1" fmla="val 10831709"/>
              <a:gd name="adj2" fmla="val 16200000"/>
            </a:avLst>
          </a:prstGeom>
          <a:solidFill>
            <a:srgbClr val="FFC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300" y="2258769"/>
            <a:ext cx="4222800" cy="4210989"/>
          </a:xfrm>
          <a:prstGeom prst="rect">
            <a:avLst/>
          </a:prstGeom>
          <a:noFill/>
          <a:ln>
            <a:noFill/>
          </a:ln>
          <a:effectLst/>
          <a:extLst/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4000500" y="1049562"/>
          <a:ext cx="5715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1" name="Equation" r:id="rId4" imgW="571320" imgH="761760" progId="Equation.DSMT4">
                  <p:embed/>
                </p:oleObj>
              </mc:Choice>
              <mc:Fallback>
                <p:oleObj name="Equation" r:id="rId4" imgW="571320" imgH="76176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00500" y="1049562"/>
                        <a:ext cx="5715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0" y="1200546"/>
            <a:ext cx="2377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= 25%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391552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e 2"/>
          <p:cNvSpPr/>
          <p:nvPr/>
        </p:nvSpPr>
        <p:spPr>
          <a:xfrm>
            <a:off x="2664632" y="2366263"/>
            <a:ext cx="3960000" cy="3996000"/>
          </a:xfrm>
          <a:prstGeom prst="pie">
            <a:avLst>
              <a:gd name="adj1" fmla="val 16206965"/>
              <a:gd name="adj2" fmla="val 16200000"/>
            </a:avLst>
          </a:prstGeom>
          <a:solidFill>
            <a:schemeClr val="accent1">
              <a:lumMod val="40000"/>
              <a:lumOff val="60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300" y="2258769"/>
            <a:ext cx="4222800" cy="4210989"/>
          </a:xfrm>
          <a:prstGeom prst="rect">
            <a:avLst/>
          </a:prstGeom>
          <a:noFill/>
          <a:ln>
            <a:noFill/>
          </a:ln>
          <a:effectLst/>
          <a:extLst/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4000500" y="1049562"/>
          <a:ext cx="5715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5" name="Equation" r:id="rId4" imgW="571320" imgH="761760" progId="Equation.DSMT4">
                  <p:embed/>
                </p:oleObj>
              </mc:Choice>
              <mc:Fallback>
                <p:oleObj name="Equation" r:id="rId4" imgW="571320" imgH="76176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00500" y="1049562"/>
                        <a:ext cx="5715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0" y="1200546"/>
            <a:ext cx="2377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= 100%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55100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8474" y="790061"/>
            <a:ext cx="9606110" cy="30785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0695" y="3087804"/>
            <a:ext cx="2377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20%</a:t>
            </a:r>
            <a:endParaRPr lang="hr-HR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613095" y="3372646"/>
            <a:ext cx="2377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80%</a:t>
            </a:r>
            <a:endParaRPr lang="hr-HR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695114" y="3110637"/>
            <a:ext cx="2377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30%</a:t>
            </a:r>
            <a:endParaRPr lang="hr-HR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847514" y="3395479"/>
            <a:ext cx="2377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70%</a:t>
            </a:r>
            <a:endParaRPr lang="hr-HR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974081" y="3110637"/>
            <a:ext cx="2377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36%</a:t>
            </a:r>
            <a:endParaRPr lang="hr-HR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126481" y="3395479"/>
            <a:ext cx="2377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64%</a:t>
            </a:r>
            <a:endParaRPr lang="hr-HR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351521" y="3110637"/>
            <a:ext cx="2377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46%</a:t>
            </a:r>
            <a:endParaRPr lang="hr-HR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503921" y="3395479"/>
            <a:ext cx="2377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54%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362143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1828765"/>
            <a:ext cx="4248000" cy="4248000"/>
          </a:xfrm>
          <a:prstGeom prst="rect">
            <a:avLst/>
          </a:prstGeom>
        </p:spPr>
      </p:pic>
      <p:sp>
        <p:nvSpPr>
          <p:cNvPr id="4" name="Pie 3"/>
          <p:cNvSpPr/>
          <p:nvPr/>
        </p:nvSpPr>
        <p:spPr>
          <a:xfrm>
            <a:off x="612000" y="1954765"/>
            <a:ext cx="3960000" cy="3996000"/>
          </a:xfrm>
          <a:prstGeom prst="pie">
            <a:avLst>
              <a:gd name="adj1" fmla="val 20535192"/>
              <a:gd name="adj2" fmla="val 5382201"/>
            </a:avLst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00" y="1847271"/>
            <a:ext cx="4222800" cy="4210989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5" name="TextBox 4"/>
          <p:cNvSpPr txBox="1"/>
          <p:nvPr/>
        </p:nvSpPr>
        <p:spPr>
          <a:xfrm>
            <a:off x="571164" y="379326"/>
            <a:ext cx="7461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Zapiši postotkom koji dio kruga obojan.</a:t>
            </a:r>
            <a:endParaRPr lang="hr-HR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4651375" y="1724025"/>
          <a:ext cx="4064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2" name="Equation" r:id="rId6" imgW="406080" imgH="761760" progId="Equation.DSMT4">
                  <p:embed/>
                </p:oleObj>
              </mc:Choice>
              <mc:Fallback>
                <p:oleObj name="Equation" r:id="rId6" imgW="406080" imgH="76176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51375" y="1724025"/>
                        <a:ext cx="4064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35675" y="1915402"/>
            <a:ext cx="2377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= 30%</a:t>
            </a:r>
            <a:endParaRPr lang="hr-HR" sz="24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5172075" y="1730375"/>
          <a:ext cx="8636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3" name="Equation" r:id="rId8" imgW="863280" imgH="761760" progId="Equation.DSMT4">
                  <p:embed/>
                </p:oleObj>
              </mc:Choice>
              <mc:Fallback>
                <p:oleObj name="Equation" r:id="rId8" imgW="863280" imgH="76176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172075" y="1730375"/>
                        <a:ext cx="8636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510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51" y="1626245"/>
            <a:ext cx="4222800" cy="4210989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3" name="Pie 2"/>
          <p:cNvSpPr/>
          <p:nvPr/>
        </p:nvSpPr>
        <p:spPr>
          <a:xfrm>
            <a:off x="336814" y="1736028"/>
            <a:ext cx="3960000" cy="3996000"/>
          </a:xfrm>
          <a:prstGeom prst="pie">
            <a:avLst>
              <a:gd name="adj1" fmla="val 15117319"/>
              <a:gd name="adj2" fmla="val 16220650"/>
            </a:avLst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4645417" y="1723766"/>
          <a:ext cx="4191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6" name="Equation" r:id="rId4" imgW="419040" imgH="761760" progId="Equation.DSMT4">
                  <p:embed/>
                </p:oleObj>
              </mc:Choice>
              <mc:Fallback>
                <p:oleObj name="Equation" r:id="rId4" imgW="419040" imgH="76176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45417" y="1723766"/>
                        <a:ext cx="4191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35675" y="1915402"/>
            <a:ext cx="2377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= 5%</a:t>
            </a:r>
            <a:endParaRPr lang="hr-HR" sz="2400" dirty="0"/>
          </a:p>
        </p:txBody>
      </p:sp>
      <p:pic>
        <p:nvPicPr>
          <p:cNvPr id="7" name="Picture 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51" y="1613139"/>
            <a:ext cx="4248000" cy="4237200"/>
          </a:xfrm>
          <a:prstGeom prst="rect">
            <a:avLst/>
          </a:prstGeom>
          <a:noFill/>
          <a:ln>
            <a:noFill/>
          </a:ln>
          <a:effectLst/>
          <a:extLst/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5172075" y="1730375"/>
          <a:ext cx="8636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7" name="Equation" r:id="rId7" imgW="863280" imgH="761760" progId="Equation.DSMT4">
                  <p:embed/>
                </p:oleObj>
              </mc:Choice>
              <mc:Fallback>
                <p:oleObj name="Equation" r:id="rId7" imgW="863280" imgH="76176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172075" y="1730375"/>
                        <a:ext cx="8636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71164" y="379326"/>
            <a:ext cx="7461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Zapiši postotkom koji dio kruga obojan.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71985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1828765"/>
            <a:ext cx="4248000" cy="424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164" y="379326"/>
            <a:ext cx="7461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Zapiši postotkom koji dio kruga obojan.</a:t>
            </a:r>
            <a:endParaRPr lang="hr-HR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4651375" y="1724025"/>
          <a:ext cx="4064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0" name="Equation" r:id="rId5" imgW="406080" imgH="761760" progId="Equation.DSMT4">
                  <p:embed/>
                </p:oleObj>
              </mc:Choice>
              <mc:Fallback>
                <p:oleObj name="Equation" r:id="rId5" imgW="406080" imgH="76176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51375" y="1724025"/>
                        <a:ext cx="4064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35675" y="1915402"/>
            <a:ext cx="2377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= 10%</a:t>
            </a:r>
            <a:endParaRPr lang="hr-HR" sz="24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5172075" y="1730375"/>
          <a:ext cx="8636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1" name="Equation" r:id="rId7" imgW="863280" imgH="761760" progId="Equation.DSMT4">
                  <p:embed/>
                </p:oleObj>
              </mc:Choice>
              <mc:Fallback>
                <p:oleObj name="Equation" r:id="rId7" imgW="863280" imgH="76176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172075" y="1730375"/>
                        <a:ext cx="8636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ie 3"/>
          <p:cNvSpPr/>
          <p:nvPr/>
        </p:nvSpPr>
        <p:spPr>
          <a:xfrm>
            <a:off x="612000" y="1954765"/>
            <a:ext cx="3960000" cy="3996000"/>
          </a:xfrm>
          <a:prstGeom prst="pie">
            <a:avLst>
              <a:gd name="adj1" fmla="val 7597526"/>
              <a:gd name="adj2" fmla="val 9746190"/>
            </a:avLst>
          </a:prstGeom>
          <a:solidFill>
            <a:srgbClr val="FFC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99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16028"/>
          <a:stretch/>
        </p:blipFill>
        <p:spPr>
          <a:xfrm>
            <a:off x="-265204" y="261937"/>
            <a:ext cx="9601384" cy="2328863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326373" y="2533650"/>
          <a:ext cx="19304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0" name="Equation" r:id="rId4" imgW="1930320" imgH="634680" progId="Equation.DSMT4">
                  <p:embed/>
                </p:oleObj>
              </mc:Choice>
              <mc:Fallback>
                <p:oleObj name="Equation" r:id="rId4" imgW="1930320" imgH="63468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6373" y="2533650"/>
                        <a:ext cx="19304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2626349" y="2533650"/>
          <a:ext cx="18923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1" name="Equation" r:id="rId6" imgW="1892160" imgH="634680" progId="Equation.DSMT4">
                  <p:embed/>
                </p:oleObj>
              </mc:Choice>
              <mc:Fallback>
                <p:oleObj name="Equation" r:id="rId6" imgW="1892160" imgH="63468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26349" y="2533650"/>
                        <a:ext cx="18923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4888225" y="2533650"/>
          <a:ext cx="19431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2" name="Equation" r:id="rId8" imgW="1942920" imgH="634680" progId="Equation.DSMT4">
                  <p:embed/>
                </p:oleObj>
              </mc:Choice>
              <mc:Fallback>
                <p:oleObj name="Equation" r:id="rId8" imgW="1942920" imgH="63468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888225" y="2533650"/>
                        <a:ext cx="19431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7200900" y="2533650"/>
          <a:ext cx="19431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3" name="Equation" r:id="rId10" imgW="1942920" imgH="634680" progId="Equation.DSMT4">
                  <p:embed/>
                </p:oleObj>
              </mc:Choice>
              <mc:Fallback>
                <p:oleObj name="Equation" r:id="rId10" imgW="1942920" imgH="63468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200900" y="2533650"/>
                        <a:ext cx="19431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878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aobljeni pravokutnik 2"/>
          <p:cNvSpPr/>
          <p:nvPr/>
        </p:nvSpPr>
        <p:spPr>
          <a:xfrm>
            <a:off x="1919112" y="270934"/>
            <a:ext cx="4944533" cy="1162755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1039" name="TekstniOkvir 1"/>
          <p:cNvSpPr txBox="1">
            <a:spLocks noChangeArrowheads="1"/>
          </p:cNvSpPr>
          <p:nvPr/>
        </p:nvSpPr>
        <p:spPr bwMode="auto">
          <a:xfrm>
            <a:off x="2268538" y="349250"/>
            <a:ext cx="42560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/>
              <a:t>Postotak je razlomak s nazivnikom 100.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786188" y="782638"/>
          <a:ext cx="10922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2" name="Equation" r:id="rId3" imgW="1091880" imgH="571320" progId="Equation.DSMT4">
                  <p:embed/>
                </p:oleObj>
              </mc:Choice>
              <mc:Fallback>
                <p:oleObj name="Equation" r:id="rId3" imgW="1091880" imgH="571320" progId="Equation.DSMT4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6188" y="782638"/>
                        <a:ext cx="10922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6682863"/>
              </p:ext>
            </p:extLst>
          </p:nvPr>
        </p:nvGraphicFramePr>
        <p:xfrm>
          <a:off x="376238" y="2432050"/>
          <a:ext cx="12065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3" name="Equation" r:id="rId5" imgW="1206360" imgH="571320" progId="Equation.DSMT4">
                  <p:embed/>
                </p:oleObj>
              </mc:Choice>
              <mc:Fallback>
                <p:oleObj name="Equation" r:id="rId5" imgW="1206360" imgH="571320" progId="Equation.DSMT4">
                  <p:embed/>
                  <p:pic>
                    <p:nvPicPr>
                      <p:cNvPr id="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238" y="2432050"/>
                        <a:ext cx="12065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376238" y="3379788"/>
          <a:ext cx="11811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4" name="Equation" r:id="rId7" imgW="1180800" imgH="571320" progId="Equation.DSMT4">
                  <p:embed/>
                </p:oleObj>
              </mc:Choice>
              <mc:Fallback>
                <p:oleObj name="Equation" r:id="rId7" imgW="1180800" imgH="571320" progId="Equation.DSMT4">
                  <p:embed/>
                  <p:pic>
                    <p:nvPicPr>
                      <p:cNvPr id="10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238" y="3379788"/>
                        <a:ext cx="11811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376238" y="4327525"/>
          <a:ext cx="11938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5" name="Equation" r:id="rId9" imgW="1193760" imgH="571320" progId="Equation.DSMT4">
                  <p:embed/>
                </p:oleObj>
              </mc:Choice>
              <mc:Fallback>
                <p:oleObj name="Equation" r:id="rId9" imgW="1193760" imgH="571320" progId="Equation.DSMT4">
                  <p:embed/>
                  <p:pic>
                    <p:nvPicPr>
                      <p:cNvPr id="102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238" y="4327525"/>
                        <a:ext cx="11938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3357563" y="4335463"/>
          <a:ext cx="10668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6" name="Equation" r:id="rId11" imgW="1066680" imgH="571320" progId="Equation.DSMT4">
                  <p:embed/>
                </p:oleObj>
              </mc:Choice>
              <mc:Fallback>
                <p:oleObj name="Equation" r:id="rId11" imgW="1066680" imgH="571320" progId="Equation.DSMT4">
                  <p:embed/>
                  <p:pic>
                    <p:nvPicPr>
                      <p:cNvPr id="103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7563" y="4335463"/>
                        <a:ext cx="10668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3357563" y="2449513"/>
          <a:ext cx="10668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7" name="Equation" r:id="rId13" imgW="1066680" imgH="571320" progId="Equation.DSMT4">
                  <p:embed/>
                </p:oleObj>
              </mc:Choice>
              <mc:Fallback>
                <p:oleObj name="Equation" r:id="rId13" imgW="1066680" imgH="571320" progId="Equation.DSMT4">
                  <p:embed/>
                  <p:pic>
                    <p:nvPicPr>
                      <p:cNvPr id="103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7563" y="2449513"/>
                        <a:ext cx="10668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3357563" y="3392488"/>
          <a:ext cx="10160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8" name="Equation" r:id="rId15" imgW="1015920" imgH="571320" progId="Equation.DSMT4">
                  <p:embed/>
                </p:oleObj>
              </mc:Choice>
              <mc:Fallback>
                <p:oleObj name="Equation" r:id="rId15" imgW="1015920" imgH="571320" progId="Equation.DSMT4">
                  <p:embed/>
                  <p:pic>
                    <p:nvPicPr>
                      <p:cNvPr id="103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7563" y="3392488"/>
                        <a:ext cx="10160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3" name="Object 9"/>
          <p:cNvGraphicFramePr>
            <a:graphicFrameLocks noChangeAspect="1"/>
          </p:cNvGraphicFramePr>
          <p:nvPr/>
        </p:nvGraphicFramePr>
        <p:xfrm>
          <a:off x="6189663" y="4083050"/>
          <a:ext cx="18288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9" name="Equation" r:id="rId17" imgW="1828800" imgH="825480" progId="Equation.DSMT4">
                  <p:embed/>
                </p:oleObj>
              </mc:Choice>
              <mc:Fallback>
                <p:oleObj name="Equation" r:id="rId17" imgW="1828800" imgH="825480" progId="Equation.DSMT4">
                  <p:embed/>
                  <p:pic>
                    <p:nvPicPr>
                      <p:cNvPr id="103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9663" y="4083050"/>
                        <a:ext cx="18288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" name="Object 10"/>
          <p:cNvGraphicFramePr>
            <a:graphicFrameLocks noChangeAspect="1"/>
          </p:cNvGraphicFramePr>
          <p:nvPr/>
        </p:nvGraphicFramePr>
        <p:xfrm>
          <a:off x="6189663" y="2436813"/>
          <a:ext cx="12192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0" name="Equation" r:id="rId19" imgW="1218960" imgH="571320" progId="Equation.DSMT4">
                  <p:embed/>
                </p:oleObj>
              </mc:Choice>
              <mc:Fallback>
                <p:oleObj name="Equation" r:id="rId19" imgW="1218960" imgH="571320" progId="Equation.DSMT4">
                  <p:embed/>
                  <p:pic>
                    <p:nvPicPr>
                      <p:cNvPr id="103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9663" y="2436813"/>
                        <a:ext cx="12192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5" name="Object 11"/>
          <p:cNvGraphicFramePr>
            <a:graphicFrameLocks noChangeAspect="1"/>
          </p:cNvGraphicFramePr>
          <p:nvPr/>
        </p:nvGraphicFramePr>
        <p:xfrm>
          <a:off x="6189663" y="3322638"/>
          <a:ext cx="12192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1" name="Equation" r:id="rId21" imgW="1218960" imgH="571320" progId="Equation.DSMT4">
                  <p:embed/>
                </p:oleObj>
              </mc:Choice>
              <mc:Fallback>
                <p:oleObj name="Equation" r:id="rId21" imgW="1218960" imgH="571320" progId="Equation.DSMT4">
                  <p:embed/>
                  <p:pic>
                    <p:nvPicPr>
                      <p:cNvPr id="103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9663" y="3322638"/>
                        <a:ext cx="12192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kstniOkvir 14"/>
          <p:cNvSpPr txBox="1">
            <a:spLocks noChangeArrowheads="1"/>
          </p:cNvSpPr>
          <p:nvPr/>
        </p:nvSpPr>
        <p:spPr bwMode="auto">
          <a:xfrm>
            <a:off x="1535113" y="2551113"/>
            <a:ext cx="107315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dirty="0"/>
              <a:t>= 0.2</a:t>
            </a:r>
          </a:p>
        </p:txBody>
      </p:sp>
      <p:sp>
        <p:nvSpPr>
          <p:cNvPr id="16" name="TekstniOkvir 15"/>
          <p:cNvSpPr txBox="1">
            <a:spLocks noChangeArrowheads="1"/>
          </p:cNvSpPr>
          <p:nvPr/>
        </p:nvSpPr>
        <p:spPr bwMode="auto">
          <a:xfrm>
            <a:off x="1517650" y="3497263"/>
            <a:ext cx="1073150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/>
              <a:t>= 0.15</a:t>
            </a:r>
          </a:p>
        </p:txBody>
      </p:sp>
      <p:sp>
        <p:nvSpPr>
          <p:cNvPr id="17" name="TekstniOkvir 16"/>
          <p:cNvSpPr txBox="1">
            <a:spLocks noChangeArrowheads="1"/>
          </p:cNvSpPr>
          <p:nvPr/>
        </p:nvSpPr>
        <p:spPr bwMode="auto">
          <a:xfrm>
            <a:off x="1530350" y="4441825"/>
            <a:ext cx="1071563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/>
              <a:t>= 0.22</a:t>
            </a:r>
          </a:p>
        </p:txBody>
      </p:sp>
      <p:sp>
        <p:nvSpPr>
          <p:cNvPr id="18" name="TekstniOkvir 17"/>
          <p:cNvSpPr txBox="1">
            <a:spLocks noChangeArrowheads="1"/>
          </p:cNvSpPr>
          <p:nvPr/>
        </p:nvSpPr>
        <p:spPr bwMode="auto">
          <a:xfrm>
            <a:off x="4391025" y="2573338"/>
            <a:ext cx="107315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/>
              <a:t>= 0.09</a:t>
            </a:r>
          </a:p>
        </p:txBody>
      </p:sp>
      <p:sp>
        <p:nvSpPr>
          <p:cNvPr id="19" name="TekstniOkvir 18"/>
          <p:cNvSpPr txBox="1">
            <a:spLocks noChangeArrowheads="1"/>
          </p:cNvSpPr>
          <p:nvPr/>
        </p:nvSpPr>
        <p:spPr bwMode="auto">
          <a:xfrm>
            <a:off x="4368800" y="3497263"/>
            <a:ext cx="1073150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/>
              <a:t>= 0.01</a:t>
            </a:r>
          </a:p>
        </p:txBody>
      </p:sp>
      <p:sp>
        <p:nvSpPr>
          <p:cNvPr id="20" name="TekstniOkvir 19"/>
          <p:cNvSpPr txBox="1">
            <a:spLocks noChangeArrowheads="1"/>
          </p:cNvSpPr>
          <p:nvPr/>
        </p:nvSpPr>
        <p:spPr bwMode="auto">
          <a:xfrm>
            <a:off x="4357688" y="4462463"/>
            <a:ext cx="1071562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/>
              <a:t>= 0.03</a:t>
            </a:r>
          </a:p>
        </p:txBody>
      </p:sp>
      <p:sp>
        <p:nvSpPr>
          <p:cNvPr id="21" name="TekstniOkvir 20"/>
          <p:cNvSpPr txBox="1">
            <a:spLocks noChangeArrowheads="1"/>
          </p:cNvSpPr>
          <p:nvPr/>
        </p:nvSpPr>
        <p:spPr bwMode="auto">
          <a:xfrm>
            <a:off x="7366000" y="2546350"/>
            <a:ext cx="1073150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/>
              <a:t>= 0.075</a:t>
            </a:r>
          </a:p>
        </p:txBody>
      </p:sp>
      <p:sp>
        <p:nvSpPr>
          <p:cNvPr id="22" name="TekstniOkvir 21"/>
          <p:cNvSpPr txBox="1">
            <a:spLocks noChangeArrowheads="1"/>
          </p:cNvSpPr>
          <p:nvPr/>
        </p:nvSpPr>
        <p:spPr bwMode="auto">
          <a:xfrm>
            <a:off x="7383463" y="3417888"/>
            <a:ext cx="1071562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/>
              <a:t>= 0.027</a:t>
            </a:r>
          </a:p>
        </p:txBody>
      </p:sp>
      <p:sp>
        <p:nvSpPr>
          <p:cNvPr id="23" name="TekstniOkvir 22"/>
          <p:cNvSpPr txBox="1">
            <a:spLocks noChangeArrowheads="1"/>
          </p:cNvSpPr>
          <p:nvPr/>
        </p:nvSpPr>
        <p:spPr bwMode="auto">
          <a:xfrm>
            <a:off x="7975600" y="4451350"/>
            <a:ext cx="1168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/>
              <a:t>= 0.0075</a:t>
            </a:r>
          </a:p>
        </p:txBody>
      </p:sp>
      <p:sp>
        <p:nvSpPr>
          <p:cNvPr id="2" name="TekstniOkvir 1"/>
          <p:cNvSpPr txBox="1"/>
          <p:nvPr/>
        </p:nvSpPr>
        <p:spPr>
          <a:xfrm>
            <a:off x="376238" y="1596788"/>
            <a:ext cx="6829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Zapiši postotak u decimalnom zapisu: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2366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Slikovni rezultat za sniÅ¾enj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46"/>
          <a:stretch/>
        </p:blipFill>
        <p:spPr bwMode="auto">
          <a:xfrm>
            <a:off x="3130477" y="3528328"/>
            <a:ext cx="5857875" cy="320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Povezana sli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78" y="0"/>
            <a:ext cx="5935736" cy="444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73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162843" y="984737"/>
            <a:ext cx="2419643" cy="205718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675" y="1248507"/>
            <a:ext cx="1875980" cy="15296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741" b="27046"/>
          <a:stretch/>
        </p:blipFill>
        <p:spPr>
          <a:xfrm>
            <a:off x="-2926487" y="2412392"/>
            <a:ext cx="2813946" cy="3017737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3352692" y="1248507"/>
            <a:ext cx="2147018" cy="1537111"/>
          </a:xfrm>
          <a:prstGeom prst="wedgeEllipseCallout">
            <a:avLst>
              <a:gd name="adj1" fmla="val -50769"/>
              <a:gd name="adj2" fmla="val 67035"/>
            </a:avLst>
          </a:prstGeom>
          <a:solidFill>
            <a:srgbClr val="4F81BD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TextBox 12"/>
          <p:cNvSpPr txBox="1"/>
          <p:nvPr/>
        </p:nvSpPr>
        <p:spPr>
          <a:xfrm>
            <a:off x="3352691" y="1461142"/>
            <a:ext cx="21470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err="1" smtClean="0"/>
              <a:t>Jupi</a:t>
            </a:r>
            <a:r>
              <a:rPr lang="hr-HR" sz="2400" dirty="0" smtClean="0"/>
              <a:t>!!!</a:t>
            </a:r>
          </a:p>
          <a:p>
            <a:pPr algn="ctr"/>
            <a:r>
              <a:rPr lang="hr-HR" sz="2400" dirty="0" smtClean="0"/>
              <a:t>Imam kupon za popust!!!</a:t>
            </a:r>
            <a:endParaRPr lang="hr-HR" sz="2400" dirty="0"/>
          </a:p>
        </p:txBody>
      </p:sp>
      <p:sp>
        <p:nvSpPr>
          <p:cNvPr id="12" name="Oval Callout 11"/>
          <p:cNvSpPr/>
          <p:nvPr/>
        </p:nvSpPr>
        <p:spPr>
          <a:xfrm>
            <a:off x="6935372" y="110197"/>
            <a:ext cx="2208628" cy="1399733"/>
          </a:xfrm>
          <a:prstGeom prst="wedgeEllipseCallout">
            <a:avLst>
              <a:gd name="adj1" fmla="val -50769"/>
              <a:gd name="adj2" fmla="val 67035"/>
            </a:avLst>
          </a:prstGeom>
          <a:solidFill>
            <a:srgbClr val="4F81BD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TextBox 8"/>
          <p:cNvSpPr txBox="1"/>
          <p:nvPr/>
        </p:nvSpPr>
        <p:spPr>
          <a:xfrm>
            <a:off x="7120163" y="247194"/>
            <a:ext cx="20238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/>
              <a:t>Cijena ovog proizvoda je 100 kn!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92014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7.40741E-7 L 0.51997 -0.059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90" y="-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162843" y="984737"/>
            <a:ext cx="2419643" cy="205718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675" y="1248507"/>
            <a:ext cx="1875980" cy="15296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741" b="27046"/>
          <a:stretch/>
        </p:blipFill>
        <p:spPr>
          <a:xfrm>
            <a:off x="1571036" y="2468663"/>
            <a:ext cx="2813946" cy="3017737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3399417" y="1856222"/>
            <a:ext cx="2208628" cy="1399733"/>
          </a:xfrm>
          <a:prstGeom prst="wedgeEllipseCallout">
            <a:avLst>
              <a:gd name="adj1" fmla="val -50769"/>
              <a:gd name="adj2" fmla="val 67035"/>
            </a:avLst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Oval Callout 11"/>
          <p:cNvSpPr/>
          <p:nvPr/>
        </p:nvSpPr>
        <p:spPr>
          <a:xfrm>
            <a:off x="6935372" y="110197"/>
            <a:ext cx="2208628" cy="1399733"/>
          </a:xfrm>
          <a:prstGeom prst="wedgeEllipseCallout">
            <a:avLst>
              <a:gd name="adj1" fmla="val -50769"/>
              <a:gd name="adj2" fmla="val 67035"/>
            </a:avLst>
          </a:prstGeom>
          <a:solidFill>
            <a:srgbClr val="4F81BD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TextBox 8"/>
          <p:cNvSpPr txBox="1"/>
          <p:nvPr/>
        </p:nvSpPr>
        <p:spPr>
          <a:xfrm>
            <a:off x="7275703" y="326124"/>
            <a:ext cx="15660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dirty="0" smtClean="0"/>
              <a:t>Cijena ovog proizvoda je 100 kn!</a:t>
            </a:r>
            <a:endParaRPr lang="hr-HR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917852" y="2202145"/>
            <a:ext cx="1308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Koliko ću to platiti?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014135" y="617040"/>
            <a:ext cx="2572517" cy="2694472"/>
            <a:chOff x="1014135" y="617040"/>
            <a:chExt cx="2572517" cy="2694472"/>
          </a:xfrm>
        </p:grpSpPr>
        <p:sp>
          <p:nvSpPr>
            <p:cNvPr id="14" name="TextBox 13"/>
            <p:cNvSpPr txBox="1"/>
            <p:nvPr/>
          </p:nvSpPr>
          <p:spPr>
            <a:xfrm>
              <a:off x="1648444" y="617040"/>
              <a:ext cx="1308295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15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?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78357" y="1137669"/>
              <a:ext cx="1308295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15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?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14135" y="1449464"/>
              <a:ext cx="1308295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15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34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ica 1"/>
          <p:cNvGraphicFramePr>
            <a:graphicFrameLocks noGrp="1"/>
          </p:cNvGraphicFramePr>
          <p:nvPr>
            <p:extLst/>
          </p:nvPr>
        </p:nvGraphicFramePr>
        <p:xfrm>
          <a:off x="237683" y="1178211"/>
          <a:ext cx="2592290" cy="257474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59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2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2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92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92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92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592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592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592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5922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416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effectLst/>
                        </a:rPr>
                        <a:t>     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9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9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9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9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9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4" name="Tablica 1"/>
          <p:cNvGraphicFramePr>
            <a:graphicFrameLocks noGrp="1"/>
          </p:cNvGraphicFramePr>
          <p:nvPr>
            <p:extLst/>
          </p:nvPr>
        </p:nvGraphicFramePr>
        <p:xfrm>
          <a:off x="3356567" y="1178211"/>
          <a:ext cx="2520280" cy="259229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52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0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0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20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20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20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520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5202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5202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5202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9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r>
                        <a:rPr lang="hr-HR" sz="1100" dirty="0" smtClean="0">
                          <a:effectLst/>
                        </a:rPr>
                        <a:t>    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9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9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9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9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9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5" name="Tablica 1"/>
          <p:cNvGraphicFramePr>
            <a:graphicFrameLocks noGrp="1"/>
          </p:cNvGraphicFramePr>
          <p:nvPr>
            <p:extLst/>
          </p:nvPr>
        </p:nvGraphicFramePr>
        <p:xfrm>
          <a:off x="6403442" y="1178211"/>
          <a:ext cx="2592290" cy="259229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59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2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2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92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92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92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592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592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592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5922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9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r>
                        <a:rPr lang="hr-HR" sz="1100" dirty="0" smtClean="0">
                          <a:effectLst/>
                        </a:rPr>
                        <a:t>    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9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9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9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9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9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1164" y="379326"/>
            <a:ext cx="7461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Zapiši razlomkom koji dio kvadrata je obojan?</a:t>
            </a:r>
            <a:endParaRPr lang="hr-HR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096" y="3888503"/>
            <a:ext cx="699464" cy="8991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2268" y="3888503"/>
            <a:ext cx="699464" cy="8991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0440" y="3888503"/>
            <a:ext cx="699464" cy="8991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6567" y="5291307"/>
            <a:ext cx="1824092" cy="90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09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9145" y="942535"/>
            <a:ext cx="7005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 smtClean="0"/>
              <a:t>Postotak je razlomak s nazivnikom 100.</a:t>
            </a:r>
          </a:p>
          <a:p>
            <a:pPr algn="ctr"/>
            <a:endParaRPr lang="hr-HR" sz="2800" dirty="0"/>
          </a:p>
          <a:p>
            <a:pPr algn="ctr"/>
            <a:r>
              <a:rPr lang="hr-HR" sz="2800" dirty="0" smtClean="0"/>
              <a:t>Znak za postotak je % (čitamo: posto) 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41474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00" y="2159190"/>
            <a:ext cx="4222800" cy="4210989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3" name="Pie 2"/>
          <p:cNvSpPr/>
          <p:nvPr/>
        </p:nvSpPr>
        <p:spPr>
          <a:xfrm>
            <a:off x="2592000" y="2268537"/>
            <a:ext cx="3960000" cy="3996000"/>
          </a:xfrm>
          <a:prstGeom prst="pie">
            <a:avLst>
              <a:gd name="adj1" fmla="val 15953864"/>
              <a:gd name="adj2" fmla="val 16200000"/>
            </a:avLst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4000500" y="1049562"/>
          <a:ext cx="5715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5" name="Equation" r:id="rId4" imgW="571320" imgH="761760" progId="Equation.DSMT4">
                  <p:embed/>
                </p:oleObj>
              </mc:Choice>
              <mc:Fallback>
                <p:oleObj name="Equation" r:id="rId4" imgW="571320" imgH="76176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00500" y="1049562"/>
                        <a:ext cx="5715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0" y="1200546"/>
            <a:ext cx="2377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= 1%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369142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e 2"/>
          <p:cNvSpPr/>
          <p:nvPr/>
        </p:nvSpPr>
        <p:spPr>
          <a:xfrm>
            <a:off x="2592000" y="2268537"/>
            <a:ext cx="3960000" cy="3996000"/>
          </a:xfrm>
          <a:prstGeom prst="pie">
            <a:avLst>
              <a:gd name="adj1" fmla="val 15119845"/>
              <a:gd name="adj2" fmla="val 16200000"/>
            </a:avLst>
          </a:prstGeom>
          <a:solidFill>
            <a:srgbClr val="FF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4000500" y="1049562"/>
          <a:ext cx="5715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9" name="Equation" r:id="rId3" imgW="571320" imgH="761760" progId="Equation.DSMT4">
                  <p:embed/>
                </p:oleObj>
              </mc:Choice>
              <mc:Fallback>
                <p:oleObj name="Equation" r:id="rId3" imgW="571320" imgH="76176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00500" y="1049562"/>
                        <a:ext cx="5715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0" y="1200546"/>
            <a:ext cx="2377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= 5%</a:t>
            </a:r>
            <a:endParaRPr lang="hr-HR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00" y="2159190"/>
            <a:ext cx="4222800" cy="4210989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61447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e 2"/>
          <p:cNvSpPr/>
          <p:nvPr/>
        </p:nvSpPr>
        <p:spPr>
          <a:xfrm>
            <a:off x="2678700" y="2366263"/>
            <a:ext cx="3960000" cy="3996000"/>
          </a:xfrm>
          <a:prstGeom prst="pie">
            <a:avLst>
              <a:gd name="adj1" fmla="val 15119845"/>
              <a:gd name="adj2" fmla="val 16200000"/>
            </a:avLst>
          </a:prstGeom>
          <a:solidFill>
            <a:srgbClr val="00B05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4000500" y="1049562"/>
          <a:ext cx="5715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3" name="Equation" r:id="rId3" imgW="571320" imgH="761760" progId="Equation.DSMT4">
                  <p:embed/>
                </p:oleObj>
              </mc:Choice>
              <mc:Fallback>
                <p:oleObj name="Equation" r:id="rId3" imgW="571320" imgH="76176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00500" y="1049562"/>
                        <a:ext cx="5715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0" y="1200546"/>
            <a:ext cx="2377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= 15%</a:t>
            </a:r>
            <a:endParaRPr lang="hr-HR" sz="2800" dirty="0"/>
          </a:p>
        </p:txBody>
      </p:sp>
      <p:sp>
        <p:nvSpPr>
          <p:cNvPr id="6" name="Pie 5"/>
          <p:cNvSpPr/>
          <p:nvPr/>
        </p:nvSpPr>
        <p:spPr>
          <a:xfrm>
            <a:off x="2664632" y="2366263"/>
            <a:ext cx="3960000" cy="3996000"/>
          </a:xfrm>
          <a:prstGeom prst="pie">
            <a:avLst>
              <a:gd name="adj1" fmla="val 9506116"/>
              <a:gd name="adj2" fmla="val 10598702"/>
            </a:avLst>
          </a:prstGeom>
          <a:solidFill>
            <a:srgbClr val="00B05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7" name="Pie 6"/>
          <p:cNvSpPr/>
          <p:nvPr/>
        </p:nvSpPr>
        <p:spPr>
          <a:xfrm>
            <a:off x="2678700" y="2366263"/>
            <a:ext cx="3960000" cy="3996000"/>
          </a:xfrm>
          <a:prstGeom prst="pie">
            <a:avLst>
              <a:gd name="adj1" fmla="val 18790825"/>
              <a:gd name="adj2" fmla="val 19907970"/>
            </a:avLst>
          </a:prstGeom>
          <a:solidFill>
            <a:srgbClr val="00B05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300" y="2258769"/>
            <a:ext cx="4222800" cy="4210989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65966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Theme 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klasičn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5_razred_matrica_slajda.potx" id="{61042657-3FCA-4129-9A8F-868F889F634E}" vid="{832E7AF7-3AF4-4AC9-AC05-A93DF450E31E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5_razred_matrica_slajda.potx" id="{61042657-3FCA-4129-9A8F-868F889F634E}" vid="{962F26F4-865C-44CF-817C-B955AF900E34}"/>
    </a:ext>
  </a:extLst>
</a:theme>
</file>

<file path=ppt/theme/theme3.xml><?xml version="1.0" encoding="utf-8"?>
<a:theme xmlns:a="http://schemas.openxmlformats.org/drawingml/2006/main" name="1_Theme 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klasičn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_1__skup_cijelih_brojeva.potx" id="{D4D0B4EF-56D0-45F5-B64C-EC50820C2B58}" vid="{6EB24884-7CD9-4146-B0C1-4C1D3B2899F9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5_razred_matrica_slajda</Template>
  <TotalTime>18</TotalTime>
  <Words>160</Words>
  <Application>Microsoft Office PowerPoint</Application>
  <PresentationFormat>Prikaz na zaslonu (4:3)</PresentationFormat>
  <Paragraphs>322</Paragraphs>
  <Slides>18</Slides>
  <Notes>2</Notes>
  <HiddenSlides>0</HiddenSlides>
  <MMClips>0</MMClips>
  <ScaleCrop>false</ScaleCrop>
  <HeadingPairs>
    <vt:vector size="8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3</vt:i4>
      </vt:variant>
      <vt:variant>
        <vt:lpstr>Uloženi OLE poslužitelji</vt:lpstr>
      </vt:variant>
      <vt:variant>
        <vt:i4>2</vt:i4>
      </vt:variant>
      <vt:variant>
        <vt:lpstr>Naslovi slajdova</vt:lpstr>
      </vt:variant>
      <vt:variant>
        <vt:i4>18</vt:i4>
      </vt:variant>
    </vt:vector>
  </HeadingPairs>
  <TitlesOfParts>
    <vt:vector size="27" baseType="lpstr">
      <vt:lpstr>Arial</vt:lpstr>
      <vt:lpstr>Calibri</vt:lpstr>
      <vt:lpstr>Myriad Pro</vt:lpstr>
      <vt:lpstr>Times New Roman</vt:lpstr>
      <vt:lpstr>Theme 5</vt:lpstr>
      <vt:lpstr>Custom Design</vt:lpstr>
      <vt:lpstr>1_Theme 5</vt:lpstr>
      <vt:lpstr>Equation</vt:lpstr>
      <vt:lpstr>MathType 7.0 Equation</vt:lpstr>
      <vt:lpstr>1.7. RAČUNANJE S POSTOCIMA I PRIMJENA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4.1. UVOĐENJE RAZLOMAKA</dc:title>
  <dc:creator>Zeljka</dc:creator>
  <cp:lastModifiedBy>Zeljka</cp:lastModifiedBy>
  <cp:revision>5</cp:revision>
  <dcterms:created xsi:type="dcterms:W3CDTF">2020-01-12T12:38:13Z</dcterms:created>
  <dcterms:modified xsi:type="dcterms:W3CDTF">2021-01-10T15:57:18Z</dcterms:modified>
</cp:coreProperties>
</file>